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75" r:id="rId5"/>
    <p:sldId id="276" r:id="rId6"/>
    <p:sldId id="260" r:id="rId7"/>
    <p:sldId id="278" r:id="rId8"/>
    <p:sldId id="272" r:id="rId9"/>
    <p:sldId id="266" r:id="rId10"/>
    <p:sldId id="267" r:id="rId11"/>
    <p:sldId id="279" r:id="rId12"/>
    <p:sldId id="280" r:id="rId13"/>
    <p:sldId id="281" r:id="rId14"/>
    <p:sldId id="262" r:id="rId15"/>
    <p:sldId id="268" r:id="rId16"/>
    <p:sldId id="269" r:id="rId17"/>
    <p:sldId id="274" r:id="rId18"/>
    <p:sldId id="273" r:id="rId19"/>
    <p:sldId id="270" r:id="rId20"/>
    <p:sldId id="271" r:id="rId21"/>
    <p:sldId id="263" r:id="rId2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34" autoAdjust="0"/>
    <p:restoredTop sz="94660"/>
  </p:normalViewPr>
  <p:slideViewPr>
    <p:cSldViewPr>
      <p:cViewPr varScale="1">
        <p:scale>
          <a:sx n="106" d="100"/>
          <a:sy n="106" d="100"/>
        </p:scale>
        <p:origin x="-16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04/11/2016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04/11/2016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04/11/2016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04/11/2016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04/11/2016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04/11/2016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04/11/2016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04/11/2016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04/11/2016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04/11/2016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04/11/2016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09A6D-C09C-4548-B29A-6CF363A7E532}" type="datetimeFigureOut">
              <a:rPr lang="fr-FR" smtClean="0"/>
              <a:pPr/>
              <a:t>04/11/2016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95536" y="764704"/>
            <a:ext cx="7772400" cy="1470025"/>
          </a:xfrm>
        </p:spPr>
        <p:txBody>
          <a:bodyPr>
            <a:normAutofit/>
          </a:bodyPr>
          <a:lstStyle/>
          <a:p>
            <a:r>
              <a:rPr lang="fr-FR" b="1" dirty="0" smtClean="0">
                <a:solidFill>
                  <a:srgbClr val="FFC000"/>
                </a:solidFill>
              </a:rPr>
              <a:t>SECATEUR INFACO</a:t>
            </a:r>
            <a:endParaRPr lang="fr-FR" b="1" dirty="0">
              <a:solidFill>
                <a:srgbClr val="FFC00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827584" y="4005064"/>
            <a:ext cx="2592288" cy="1728192"/>
          </a:xfrm>
        </p:spPr>
        <p:txBody>
          <a:bodyPr>
            <a:normAutofit lnSpcReduction="10000"/>
          </a:bodyPr>
          <a:lstStyle/>
          <a:p>
            <a:r>
              <a:rPr lang="fr-FR" dirty="0" smtClean="0"/>
              <a:t>E1</a:t>
            </a:r>
          </a:p>
          <a:p>
            <a:r>
              <a:rPr lang="fr-FR" dirty="0" smtClean="0"/>
              <a:t>E2</a:t>
            </a:r>
          </a:p>
          <a:p>
            <a:r>
              <a:rPr lang="fr-FR" dirty="0" smtClean="0"/>
              <a:t>E3</a:t>
            </a:r>
            <a:endParaRPr lang="fr-FR" dirty="0"/>
          </a:p>
        </p:txBody>
      </p:sp>
      <p:pic>
        <p:nvPicPr>
          <p:cNvPr id="16386" name="Picture 2" descr="http://isi-si.chez-alice.fr/presentation_image/Secateur%20INFAC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11960" y="2060848"/>
            <a:ext cx="4475989" cy="33569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fr-FR" b="1" dirty="0" smtClean="0">
                <a:solidFill>
                  <a:srgbClr val="00B050"/>
                </a:solidFill>
              </a:rPr>
              <a:t>2 – Détermination de la puissance d’entrée </a:t>
            </a:r>
            <a:r>
              <a:rPr lang="fr-FR" b="1" dirty="0" err="1" smtClean="0">
                <a:solidFill>
                  <a:srgbClr val="00B050"/>
                </a:solidFill>
              </a:rPr>
              <a:t>Pe</a:t>
            </a:r>
            <a:endParaRPr lang="fr-FR" b="1" dirty="0">
              <a:solidFill>
                <a:srgbClr val="FFC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158" y="164305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fr-FR" sz="2800" b="1" u="sng" dirty="0" smtClean="0"/>
              <a:t>Remarque</a:t>
            </a:r>
            <a:endParaRPr lang="fr-FR" sz="2800" b="1" u="sng" dirty="0" smtClean="0"/>
          </a:p>
          <a:p>
            <a:pPr>
              <a:buNone/>
            </a:pPr>
            <a:r>
              <a:rPr lang="fr-FR" sz="2800" dirty="0" smtClean="0"/>
              <a:t>Dans </a:t>
            </a:r>
            <a:r>
              <a:rPr lang="fr-FR" sz="2800" dirty="0" smtClean="0"/>
              <a:t>ces conditions, la puissance électrique se calcule de la façon suivante :</a:t>
            </a:r>
          </a:p>
          <a:p>
            <a:pPr>
              <a:buNone/>
            </a:pPr>
            <a:endParaRPr lang="fr-FR" b="1" i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fr-FR" b="1" i="1" dirty="0" err="1" smtClean="0">
                <a:solidFill>
                  <a:srgbClr val="FF0000"/>
                </a:solidFill>
              </a:rPr>
              <a:t>Pe</a:t>
            </a:r>
            <a:r>
              <a:rPr lang="fr-FR" b="1" i="1" dirty="0" smtClean="0">
                <a:solidFill>
                  <a:srgbClr val="FF0000"/>
                </a:solidFill>
              </a:rPr>
              <a:t> = </a:t>
            </a:r>
            <a:r>
              <a:rPr lang="fr-FR" b="1" i="1" dirty="0" smtClean="0">
                <a:solidFill>
                  <a:srgbClr val="FF0000"/>
                </a:solidFill>
              </a:rPr>
              <a:t>...x…..</a:t>
            </a:r>
          </a:p>
          <a:p>
            <a:pPr>
              <a:buNone/>
            </a:pPr>
            <a:r>
              <a:rPr lang="fr-FR" b="1" i="1" dirty="0" err="1" smtClean="0">
                <a:solidFill>
                  <a:srgbClr val="FF0000"/>
                </a:solidFill>
              </a:rPr>
              <a:t>Pe</a:t>
            </a:r>
            <a:r>
              <a:rPr lang="fr-FR" b="1" i="1" dirty="0" smtClean="0">
                <a:solidFill>
                  <a:srgbClr val="FF0000"/>
                </a:solidFill>
              </a:rPr>
              <a:t> = …… (W)</a:t>
            </a:r>
            <a:endParaRPr lang="fr-FR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fr-FR" sz="4000" b="1" dirty="0" smtClean="0">
                <a:solidFill>
                  <a:srgbClr val="00B050"/>
                </a:solidFill>
              </a:rPr>
              <a:t>3 – Calcul de l’énergie consommée pour </a:t>
            </a:r>
            <a:r>
              <a:rPr lang="fr-FR" sz="4000" b="1" dirty="0" smtClean="0">
                <a:solidFill>
                  <a:srgbClr val="00B050"/>
                </a:solidFill>
              </a:rPr>
              <a:t>une coupe </a:t>
            </a:r>
            <a:r>
              <a:rPr lang="fr-FR" sz="4000" b="1" dirty="0" err="1" smtClean="0">
                <a:solidFill>
                  <a:srgbClr val="00B050"/>
                </a:solidFill>
              </a:rPr>
              <a:t>E</a:t>
            </a:r>
            <a:r>
              <a:rPr lang="fr-FR" sz="2000" b="1" dirty="0" err="1" smtClean="0">
                <a:solidFill>
                  <a:srgbClr val="00B050"/>
                </a:solidFill>
              </a:rPr>
              <a:t>cons</a:t>
            </a:r>
            <a:endParaRPr lang="fr-FR" sz="4000" b="1" dirty="0" smtClean="0">
              <a:solidFill>
                <a:srgbClr val="00B05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fr-FR" b="1" u="sng" dirty="0" smtClean="0"/>
              <a:t>Energie consommée </a:t>
            </a:r>
            <a:r>
              <a:rPr lang="fr-FR" b="1" u="sng" dirty="0" err="1" smtClean="0"/>
              <a:t>E</a:t>
            </a:r>
            <a:r>
              <a:rPr lang="fr-FR" sz="1800" b="1" u="sng" dirty="0" err="1" smtClean="0"/>
              <a:t>cons</a:t>
            </a:r>
            <a:r>
              <a:rPr lang="fr-FR" sz="1800" b="1" u="sng" dirty="0" smtClean="0"/>
              <a:t> </a:t>
            </a:r>
            <a:r>
              <a:rPr lang="fr-FR" b="1" u="sng" dirty="0" smtClean="0"/>
              <a:t>pour une coupe</a:t>
            </a:r>
            <a:endParaRPr lang="fr-FR" b="1" u="sng" dirty="0" smtClean="0"/>
          </a:p>
          <a:p>
            <a:pPr>
              <a:buNone/>
            </a:pPr>
            <a:r>
              <a:rPr lang="fr-FR" dirty="0" err="1" smtClean="0">
                <a:solidFill>
                  <a:srgbClr val="FF0000"/>
                </a:solidFill>
              </a:rPr>
              <a:t>E</a:t>
            </a:r>
            <a:r>
              <a:rPr lang="fr-FR" sz="1600" dirty="0" err="1" smtClean="0">
                <a:solidFill>
                  <a:srgbClr val="FF0000"/>
                </a:solidFill>
              </a:rPr>
              <a:t>cons</a:t>
            </a:r>
            <a:r>
              <a:rPr lang="fr-FR" dirty="0" smtClean="0">
                <a:solidFill>
                  <a:srgbClr val="FF0000"/>
                </a:solidFill>
              </a:rPr>
              <a:t> = ……………….. (…)</a:t>
            </a:r>
            <a:endParaRPr lang="fr-FR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fr-FR" sz="1400" i="1" dirty="0" smtClean="0"/>
          </a:p>
          <a:p>
            <a:pPr>
              <a:buNone/>
            </a:pPr>
            <a:r>
              <a:rPr lang="fr-FR" b="1" u="sng" dirty="0" smtClean="0"/>
              <a:t>Durée d’une coupe </a:t>
            </a:r>
            <a:r>
              <a:rPr lang="fr-FR" b="1" u="sng" dirty="0" err="1" smtClean="0"/>
              <a:t>t</a:t>
            </a:r>
            <a:r>
              <a:rPr lang="fr-FR" sz="2000" b="1" u="sng" dirty="0" err="1" smtClean="0"/>
              <a:t>coupe</a:t>
            </a:r>
            <a:endParaRPr lang="fr-FR" b="1" u="sng" dirty="0" smtClean="0"/>
          </a:p>
          <a:p>
            <a:pPr>
              <a:buNone/>
            </a:pPr>
            <a:r>
              <a:rPr lang="fr-FR" i="1" dirty="0" err="1" smtClean="0"/>
              <a:t>t</a:t>
            </a:r>
            <a:r>
              <a:rPr lang="fr-FR" sz="2200" i="1" dirty="0" err="1" smtClean="0"/>
              <a:t>coupe</a:t>
            </a:r>
            <a:r>
              <a:rPr lang="fr-FR" i="1" dirty="0" smtClean="0"/>
              <a:t> = …..s 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b="1" u="sng" dirty="0" smtClean="0"/>
              <a:t>Calcul de l’énergie consommée </a:t>
            </a:r>
            <a:r>
              <a:rPr lang="fr-FR" b="1" u="sng" dirty="0" err="1" smtClean="0"/>
              <a:t>E</a:t>
            </a:r>
            <a:r>
              <a:rPr lang="fr-FR" sz="2400" b="1" u="sng" dirty="0" err="1" smtClean="0"/>
              <a:t>cons</a:t>
            </a:r>
            <a:endParaRPr lang="fr-FR" b="1" u="sng" dirty="0" smtClean="0"/>
          </a:p>
          <a:p>
            <a:pPr>
              <a:buNone/>
            </a:pPr>
            <a:r>
              <a:rPr lang="fr-FR" i="1" dirty="0" err="1" smtClean="0">
                <a:solidFill>
                  <a:srgbClr val="FF0000"/>
                </a:solidFill>
              </a:rPr>
              <a:t>E</a:t>
            </a:r>
            <a:r>
              <a:rPr lang="fr-FR" sz="2400" i="1" dirty="0" err="1" smtClean="0">
                <a:solidFill>
                  <a:srgbClr val="FF0000"/>
                </a:solidFill>
              </a:rPr>
              <a:t>cons</a:t>
            </a:r>
            <a:r>
              <a:rPr lang="fr-FR" i="1" dirty="0" smtClean="0">
                <a:solidFill>
                  <a:srgbClr val="FF0000"/>
                </a:solidFill>
              </a:rPr>
              <a:t> = </a:t>
            </a:r>
            <a:r>
              <a:rPr lang="fr-FR" i="1" dirty="0" smtClean="0">
                <a:solidFill>
                  <a:srgbClr val="FF0000"/>
                </a:solidFill>
              </a:rPr>
              <a:t>…. </a:t>
            </a:r>
            <a:r>
              <a:rPr lang="fr-FR" i="1" dirty="0" smtClean="0">
                <a:solidFill>
                  <a:srgbClr val="FF0000"/>
                </a:solidFill>
              </a:rPr>
              <a:t>x …. = </a:t>
            </a:r>
            <a:r>
              <a:rPr lang="fr-FR" i="1" dirty="0" smtClean="0">
                <a:solidFill>
                  <a:srgbClr val="FF0000"/>
                </a:solidFill>
              </a:rPr>
              <a:t>………</a:t>
            </a:r>
            <a:endParaRPr lang="fr-FR" i="1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fr-FR" b="1" u="sng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fr-FR" b="1" dirty="0" smtClean="0">
                <a:solidFill>
                  <a:srgbClr val="00B050"/>
                </a:solidFill>
              </a:rPr>
              <a:t>3 – Calcul de l’énergie consommée pour un cycle </a:t>
            </a:r>
            <a:r>
              <a:rPr lang="fr-FR" b="1" dirty="0" err="1" smtClean="0">
                <a:solidFill>
                  <a:srgbClr val="00B050"/>
                </a:solidFill>
              </a:rPr>
              <a:t>E</a:t>
            </a:r>
            <a:r>
              <a:rPr lang="fr-FR" sz="2400" b="1" dirty="0" err="1" smtClean="0">
                <a:solidFill>
                  <a:srgbClr val="00B050"/>
                </a:solidFill>
              </a:rPr>
              <a:t>cons</a:t>
            </a:r>
            <a:endParaRPr lang="fr-FR" dirty="0" smtClean="0"/>
          </a:p>
        </p:txBody>
      </p:sp>
      <p:sp>
        <p:nvSpPr>
          <p:cNvPr id="4" name="Espace réservé du contenu 2"/>
          <p:cNvSpPr>
            <a:spLocks noGrp="1"/>
          </p:cNvSpPr>
          <p:nvPr>
            <p:ph idx="1"/>
          </p:nvPr>
        </p:nvSpPr>
        <p:spPr>
          <a:xfrm>
            <a:off x="428596" y="1571612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sz="2000" dirty="0" smtClean="0"/>
              <a:t>Pour chaque phase du cycle, l’énergie consommée est :</a:t>
            </a:r>
          </a:p>
          <a:p>
            <a:pPr>
              <a:buNone/>
            </a:pPr>
            <a:endParaRPr lang="fr-FR" sz="2000" dirty="0" smtClean="0"/>
          </a:p>
          <a:p>
            <a:pPr>
              <a:buNone/>
            </a:pPr>
            <a:endParaRPr lang="fr-FR" sz="2000" i="1" dirty="0" smtClean="0"/>
          </a:p>
          <a:p>
            <a:pPr>
              <a:buNone/>
            </a:pPr>
            <a:endParaRPr lang="fr-FR" sz="2000" i="1" dirty="0" smtClean="0"/>
          </a:p>
          <a:p>
            <a:pPr algn="ctr">
              <a:buNone/>
            </a:pPr>
            <a:r>
              <a:rPr lang="fr-FR" sz="2000" i="1" dirty="0" smtClean="0">
                <a:solidFill>
                  <a:srgbClr val="FF0000"/>
                </a:solidFill>
              </a:rPr>
              <a:t>Faire un collage ici du graphique des énergies.</a:t>
            </a:r>
          </a:p>
          <a:p>
            <a:pPr>
              <a:buNone/>
            </a:pPr>
            <a:endParaRPr lang="fr-F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fr-FR" b="1" dirty="0" smtClean="0">
                <a:solidFill>
                  <a:srgbClr val="00B050"/>
                </a:solidFill>
              </a:rPr>
              <a:t>3 – Calcul de l’énergie consommée pour un cycle </a:t>
            </a:r>
            <a:r>
              <a:rPr lang="fr-FR" b="1" dirty="0" err="1" smtClean="0">
                <a:solidFill>
                  <a:srgbClr val="00B050"/>
                </a:solidFill>
              </a:rPr>
              <a:t>E</a:t>
            </a:r>
            <a:r>
              <a:rPr lang="fr-FR" sz="2400" b="1" dirty="0" err="1" smtClean="0">
                <a:solidFill>
                  <a:srgbClr val="00B050"/>
                </a:solidFill>
              </a:rPr>
              <a:t>cons</a:t>
            </a:r>
            <a:endParaRPr lang="fr-FR" dirty="0" smtClean="0"/>
          </a:p>
        </p:txBody>
      </p:sp>
      <p:sp>
        <p:nvSpPr>
          <p:cNvPr id="4" name="ZoneTexte 3"/>
          <p:cNvSpPr txBox="1"/>
          <p:nvPr/>
        </p:nvSpPr>
        <p:spPr>
          <a:xfrm>
            <a:off x="642910" y="1643050"/>
            <a:ext cx="7929618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u="sng" dirty="0" smtClean="0"/>
              <a:t>Energie consommée </a:t>
            </a:r>
            <a:r>
              <a:rPr lang="fr-FR" sz="2400" b="1" u="sng" dirty="0" err="1" smtClean="0"/>
              <a:t>Econs</a:t>
            </a:r>
            <a:r>
              <a:rPr lang="fr-FR" sz="2400" b="1" u="sng" dirty="0" smtClean="0"/>
              <a:t> pour un cycle </a:t>
            </a:r>
            <a:r>
              <a:rPr lang="fr-FR" sz="2400" dirty="0" smtClean="0"/>
              <a:t>:</a:t>
            </a:r>
          </a:p>
          <a:p>
            <a:endParaRPr lang="fr-FR" sz="2400" dirty="0" smtClean="0"/>
          </a:p>
          <a:p>
            <a:endParaRPr lang="fr-FR" sz="2400" dirty="0" smtClean="0"/>
          </a:p>
          <a:p>
            <a:endParaRPr lang="fr-FR" sz="2400" dirty="0" smtClean="0"/>
          </a:p>
          <a:p>
            <a:endParaRPr lang="fr-FR" sz="2400" b="1" u="sng" dirty="0" smtClean="0"/>
          </a:p>
          <a:p>
            <a:endParaRPr lang="fr-FR" sz="2400" b="1" u="sng" dirty="0" smtClean="0"/>
          </a:p>
          <a:p>
            <a:r>
              <a:rPr lang="fr-FR" sz="2400" b="1" u="sng" dirty="0" smtClean="0"/>
              <a:t>Coût  en énergie pour un fonctionnement d’une journée</a:t>
            </a:r>
          </a:p>
          <a:p>
            <a:r>
              <a:rPr lang="fr-FR" sz="1400" i="1" dirty="0" smtClean="0"/>
              <a:t>On considère le prix du kWh = 0,15 €</a:t>
            </a:r>
          </a:p>
          <a:p>
            <a:endParaRPr lang="fr-FR" dirty="0" smtClean="0"/>
          </a:p>
          <a:p>
            <a:endParaRPr lang="fr-FR" dirty="0" smtClean="0"/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fr-FR" sz="4000" b="1" dirty="0" smtClean="0">
                <a:solidFill>
                  <a:srgbClr val="00B050"/>
                </a:solidFill>
              </a:rPr>
              <a:t>4 – Détermination de la puissance </a:t>
            </a:r>
            <a:r>
              <a:rPr lang="fr-FR" sz="4000" b="1" dirty="0" smtClean="0">
                <a:solidFill>
                  <a:srgbClr val="00B050"/>
                </a:solidFill>
              </a:rPr>
              <a:t>de sortie </a:t>
            </a:r>
            <a:r>
              <a:rPr lang="fr-FR" sz="4000" b="1" dirty="0" smtClean="0">
                <a:solidFill>
                  <a:srgbClr val="00B050"/>
                </a:solidFill>
              </a:rPr>
              <a:t>P</a:t>
            </a:r>
            <a:r>
              <a:rPr lang="fr-FR" sz="4000" b="1" baseline="-25000" dirty="0" smtClean="0">
                <a:solidFill>
                  <a:srgbClr val="00B050"/>
                </a:solidFill>
              </a:rPr>
              <a:t>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554356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2200" dirty="0" smtClean="0"/>
              <a:t>La puissance nécessaire </a:t>
            </a:r>
            <a:r>
              <a:rPr lang="fr-FR" sz="2200" dirty="0" smtClean="0"/>
              <a:t>à la coupe d’une branche est </a:t>
            </a:r>
            <a:r>
              <a:rPr lang="fr-FR" sz="2200" dirty="0" smtClean="0"/>
              <a:t>donc une puissance de nature* ……………………………… Son unité est le </a:t>
            </a:r>
            <a:r>
              <a:rPr lang="fr-FR" dirty="0" smtClean="0"/>
              <a:t>…………… (</a:t>
            </a:r>
            <a:r>
              <a:rPr lang="fr-FR" sz="1300" i="1" dirty="0" smtClean="0"/>
              <a:t>lettre</a:t>
            </a:r>
            <a:r>
              <a:rPr lang="fr-FR" dirty="0" smtClean="0"/>
              <a:t>). </a:t>
            </a:r>
          </a:p>
          <a:p>
            <a:pPr>
              <a:buNone/>
            </a:pPr>
            <a:endParaRPr lang="fr-FR" sz="2400" i="1" dirty="0" smtClean="0"/>
          </a:p>
          <a:p>
            <a:pPr>
              <a:buNone/>
            </a:pPr>
            <a:r>
              <a:rPr lang="fr-FR" sz="1300" i="1" dirty="0" smtClean="0"/>
              <a:t>*hydraulique, mécanique, électrique, pneumatique</a:t>
            </a:r>
            <a:endParaRPr lang="fr-FR" sz="1300" dirty="0" smtClean="0"/>
          </a:p>
          <a:p>
            <a:pPr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 smtClean="0"/>
          </a:p>
          <a:p>
            <a:pPr>
              <a:buNone/>
            </a:pPr>
            <a:r>
              <a:rPr lang="fr-FR" sz="2200" dirty="0" smtClean="0"/>
              <a:t>Elle </a:t>
            </a:r>
            <a:r>
              <a:rPr lang="fr-FR" sz="2200" dirty="0" smtClean="0"/>
              <a:t>correspond à la force sur la lame qui se déplace à une vitesse donnée</a:t>
            </a:r>
          </a:p>
          <a:p>
            <a:pPr>
              <a:buNone/>
            </a:pPr>
            <a:endParaRPr lang="fr-FR" dirty="0" smtClean="0"/>
          </a:p>
        </p:txBody>
      </p:sp>
      <p:grpSp>
        <p:nvGrpSpPr>
          <p:cNvPr id="6" name="Groupe 5"/>
          <p:cNvGrpSpPr/>
          <p:nvPr/>
        </p:nvGrpSpPr>
        <p:grpSpPr>
          <a:xfrm>
            <a:off x="5940152" y="1700808"/>
            <a:ext cx="2808312" cy="4148331"/>
            <a:chOff x="5940152" y="1700808"/>
            <a:chExt cx="2808312" cy="4148331"/>
          </a:xfrm>
        </p:grpSpPr>
        <p:pic>
          <p:nvPicPr>
            <p:cNvPr id="4" name="Image 3" descr="coupe_bois_2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 rot="5400000">
              <a:off x="5464363" y="2176597"/>
              <a:ext cx="3759889" cy="2808312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sp>
          <p:nvSpPr>
            <p:cNvPr id="5" name="ZoneTexte 4"/>
            <p:cNvSpPr txBox="1"/>
            <p:nvPr/>
          </p:nvSpPr>
          <p:spPr>
            <a:xfrm>
              <a:off x="6429388" y="5572140"/>
              <a:ext cx="192882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200" b="1" i="1" dirty="0" smtClean="0"/>
                <a:t>Fig2 </a:t>
              </a:r>
              <a:r>
                <a:rPr lang="fr-FR" sz="1200" i="1" dirty="0" smtClean="0"/>
                <a:t>: coupe d’une branche</a:t>
              </a:r>
              <a:endParaRPr lang="fr-FR" sz="1200" i="1" dirty="0"/>
            </a:p>
          </p:txBody>
        </p:sp>
      </p:grp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fr-FR" b="1" dirty="0" smtClean="0">
                <a:solidFill>
                  <a:srgbClr val="00B050"/>
                </a:solidFill>
              </a:rPr>
              <a:t>4 – Détermination de la puissance de sortie P</a:t>
            </a:r>
            <a:r>
              <a:rPr lang="fr-FR" b="1" baseline="-25000" dirty="0" smtClean="0">
                <a:solidFill>
                  <a:srgbClr val="00B050"/>
                </a:solidFill>
              </a:rPr>
              <a:t>S</a:t>
            </a:r>
            <a:endParaRPr lang="fr-FR" b="1" dirty="0" smtClean="0">
              <a:solidFill>
                <a:srgbClr val="FFC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fr-FR" b="1" u="sng" dirty="0" smtClean="0"/>
              <a:t>La puissance mécanique de sortie</a:t>
            </a:r>
            <a:endParaRPr lang="fr-FR" dirty="0" smtClean="0"/>
          </a:p>
          <a:p>
            <a:pPr>
              <a:buNone/>
            </a:pPr>
            <a:endParaRPr lang="fr-FR" b="1" i="1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fr-FR" b="1" i="1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fr-FR" b="1" i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fr-FR" sz="2800" i="1" dirty="0" smtClean="0"/>
              <a:t>La puissance de sortie est égale à </a:t>
            </a:r>
          </a:p>
          <a:p>
            <a:pPr>
              <a:buNone/>
            </a:pPr>
            <a:r>
              <a:rPr lang="fr-FR" b="1" i="1" dirty="0" smtClean="0">
                <a:solidFill>
                  <a:srgbClr val="FF0000"/>
                </a:solidFill>
              </a:rPr>
              <a:t>P</a:t>
            </a:r>
            <a:r>
              <a:rPr lang="fr-FR" sz="1600" b="1" i="1" dirty="0" smtClean="0">
                <a:solidFill>
                  <a:srgbClr val="FF0000"/>
                </a:solidFill>
              </a:rPr>
              <a:t>S</a:t>
            </a:r>
            <a:r>
              <a:rPr lang="fr-FR" b="1" i="1" dirty="0" smtClean="0">
                <a:solidFill>
                  <a:srgbClr val="FF0000"/>
                </a:solidFill>
              </a:rPr>
              <a:t> = </a:t>
            </a:r>
            <a:r>
              <a:rPr lang="fr-FR" b="1" i="1" dirty="0" smtClean="0">
                <a:solidFill>
                  <a:srgbClr val="FF0000"/>
                </a:solidFill>
              </a:rPr>
              <a:t>………..(..)</a:t>
            </a:r>
            <a:endParaRPr lang="fr-FR" b="1" i="1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fr-FR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fr-FR" sz="2600" dirty="0" smtClean="0"/>
              <a:t>L’évaluation de F se mesure par </a:t>
            </a:r>
            <a:r>
              <a:rPr lang="fr-FR" sz="2600" dirty="0" smtClean="0"/>
              <a:t>l’intermédiaire d’un capteur d’effort et son allure grâce au logiciel </a:t>
            </a:r>
            <a:r>
              <a:rPr lang="fr-FR" sz="2600" dirty="0" smtClean="0"/>
              <a:t>LATIS</a:t>
            </a:r>
          </a:p>
          <a:p>
            <a:pPr>
              <a:buNone/>
            </a:pPr>
            <a:r>
              <a:rPr lang="fr-FR" sz="2600" dirty="0" smtClean="0"/>
              <a:t>La vitesse V correspond au déplacement des lames pendant la coupe.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 smtClean="0"/>
          </a:p>
        </p:txBody>
      </p:sp>
      <p:sp>
        <p:nvSpPr>
          <p:cNvPr id="4" name="ZoneTexte 3"/>
          <p:cNvSpPr txBox="1"/>
          <p:nvPr/>
        </p:nvSpPr>
        <p:spPr>
          <a:xfrm>
            <a:off x="3000364" y="2369822"/>
            <a:ext cx="1857388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Partie opérative </a:t>
            </a:r>
          </a:p>
          <a:p>
            <a:pPr algn="ctr"/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4929190" y="2285992"/>
            <a:ext cx="15802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 smtClean="0"/>
              <a:t>P</a:t>
            </a:r>
            <a:r>
              <a:rPr lang="fr-FR" baseline="-25000" dirty="0" err="1" smtClean="0"/>
              <a:t>sortie</a:t>
            </a:r>
            <a:r>
              <a:rPr lang="fr-FR" baseline="-25000" dirty="0" smtClean="0"/>
              <a:t> </a:t>
            </a:r>
            <a:r>
              <a:rPr lang="fr-FR" dirty="0" smtClean="0"/>
              <a:t>= P</a:t>
            </a:r>
            <a:r>
              <a:rPr lang="fr-FR" sz="1200" dirty="0" smtClean="0"/>
              <a:t>s</a:t>
            </a:r>
            <a:endParaRPr lang="fr-FR" baseline="-25000" dirty="0"/>
          </a:p>
        </p:txBody>
      </p:sp>
      <p:sp>
        <p:nvSpPr>
          <p:cNvPr id="6" name="ZoneTexte 5"/>
          <p:cNvSpPr txBox="1"/>
          <p:nvPr/>
        </p:nvSpPr>
        <p:spPr>
          <a:xfrm>
            <a:off x="1714480" y="2285992"/>
            <a:ext cx="15802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 </a:t>
            </a:r>
            <a:r>
              <a:rPr lang="fr-FR" dirty="0" smtClean="0"/>
              <a:t>              </a:t>
            </a:r>
            <a:r>
              <a:rPr lang="fr-FR" dirty="0" smtClean="0"/>
              <a:t> </a:t>
            </a:r>
            <a:r>
              <a:rPr lang="fr-FR" dirty="0" err="1" smtClean="0"/>
              <a:t>Pe</a:t>
            </a:r>
            <a:endParaRPr lang="fr-FR" baseline="-25000" dirty="0"/>
          </a:p>
        </p:txBody>
      </p:sp>
      <p:cxnSp>
        <p:nvCxnSpPr>
          <p:cNvPr id="7" name="Connecteur droit 6"/>
          <p:cNvCxnSpPr/>
          <p:nvPr/>
        </p:nvCxnSpPr>
        <p:spPr>
          <a:xfrm rot="10800000">
            <a:off x="2714612" y="2714620"/>
            <a:ext cx="285752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7"/>
          <p:cNvCxnSpPr/>
          <p:nvPr/>
        </p:nvCxnSpPr>
        <p:spPr>
          <a:xfrm rot="10800000">
            <a:off x="4857752" y="2714620"/>
            <a:ext cx="285752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fr-FR" b="1" dirty="0" smtClean="0">
                <a:solidFill>
                  <a:srgbClr val="00B050"/>
                </a:solidFill>
              </a:rPr>
              <a:t>4 – Détermination de la puissance de sortie P</a:t>
            </a:r>
            <a:r>
              <a:rPr lang="fr-FR" b="1" baseline="-25000" dirty="0" smtClean="0">
                <a:solidFill>
                  <a:srgbClr val="00B050"/>
                </a:solidFill>
              </a:rPr>
              <a:t>S</a:t>
            </a:r>
            <a:endParaRPr lang="fr-FR" b="1" dirty="0" smtClean="0">
              <a:solidFill>
                <a:srgbClr val="FFC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fr-FR" b="1" u="sng" dirty="0" smtClean="0"/>
              <a:t>Réalisation de la coupe (LATIS)</a:t>
            </a:r>
          </a:p>
          <a:p>
            <a:pPr>
              <a:buNone/>
            </a:pPr>
            <a:r>
              <a:rPr lang="fr-FR" sz="2400" dirty="0" smtClean="0"/>
              <a:t>On constate que l’effort F n’existe que lorsque la coupe à lieu, c’est-à-dire lorsque la coupe à lieu</a:t>
            </a:r>
            <a:r>
              <a:rPr lang="fr-FR" dirty="0" smtClean="0"/>
              <a:t>.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 smtClean="0"/>
          </a:p>
        </p:txBody>
      </p:sp>
      <p:pic>
        <p:nvPicPr>
          <p:cNvPr id="4" name="Imag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3068960"/>
            <a:ext cx="6048672" cy="35265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fr-FR" b="1" dirty="0" smtClean="0">
                <a:solidFill>
                  <a:srgbClr val="00B050"/>
                </a:solidFill>
              </a:rPr>
              <a:t>4 – Détermination de la puissance de sortie P</a:t>
            </a:r>
            <a:r>
              <a:rPr lang="fr-FR" b="1" baseline="-25000" dirty="0" smtClean="0">
                <a:solidFill>
                  <a:srgbClr val="00B050"/>
                </a:solidFill>
              </a:rPr>
              <a:t>S</a:t>
            </a:r>
            <a:endParaRPr lang="fr-FR" b="1" dirty="0" smtClean="0">
              <a:solidFill>
                <a:srgbClr val="FFC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fr-FR" sz="2800" b="1" u="sng" dirty="0" smtClean="0"/>
              <a:t>Réglage du pont d’</a:t>
            </a:r>
            <a:r>
              <a:rPr lang="fr-FR" sz="2800" b="1" u="sng" dirty="0" err="1" smtClean="0"/>
              <a:t>extensiométrie</a:t>
            </a:r>
            <a:r>
              <a:rPr lang="fr-FR" sz="2800" b="1" u="sng" dirty="0" smtClean="0"/>
              <a:t> pour mesurer F (N)</a:t>
            </a:r>
          </a:p>
          <a:p>
            <a:pPr>
              <a:buNone/>
            </a:pPr>
            <a:r>
              <a:rPr lang="fr-FR" sz="1800" i="1" dirty="0" smtClean="0"/>
              <a:t>Voir fiche de réglage du pont</a:t>
            </a:r>
          </a:p>
          <a:p>
            <a:pPr>
              <a:buNone/>
            </a:pPr>
            <a:endParaRPr lang="fr-FR" sz="1800" i="1" dirty="0" smtClean="0"/>
          </a:p>
          <a:p>
            <a:pPr>
              <a:buNone/>
            </a:pPr>
            <a:r>
              <a:rPr lang="fr-FR" sz="1800" i="1" dirty="0" smtClean="0"/>
              <a:t>Facteur de jauge : </a:t>
            </a:r>
            <a:endParaRPr lang="fr-FR" sz="1800" i="1" dirty="0" smtClean="0"/>
          </a:p>
          <a:p>
            <a:pPr>
              <a:buNone/>
            </a:pPr>
            <a:endParaRPr lang="fr-FR" dirty="0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fr-FR" b="1" dirty="0" smtClean="0">
                <a:solidFill>
                  <a:srgbClr val="00B050"/>
                </a:solidFill>
              </a:rPr>
              <a:t>4 – Détermination de la puissance de sortie P</a:t>
            </a:r>
            <a:r>
              <a:rPr lang="fr-FR" b="1" baseline="-25000" dirty="0" smtClean="0">
                <a:solidFill>
                  <a:srgbClr val="00B050"/>
                </a:solidFill>
              </a:rPr>
              <a:t>S</a:t>
            </a:r>
            <a:endParaRPr lang="fr-FR" b="1" dirty="0" smtClean="0">
              <a:solidFill>
                <a:srgbClr val="FFC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fr-FR" b="1" u="sng" dirty="0" smtClean="0"/>
              <a:t>Détermination de F à l’issu de la coupe</a:t>
            </a:r>
          </a:p>
          <a:p>
            <a:pPr>
              <a:buNone/>
            </a:pPr>
            <a:r>
              <a:rPr lang="fr-FR" sz="1800" i="1" dirty="0" smtClean="0"/>
              <a:t>NOTA : on considère que l’effort est </a:t>
            </a:r>
            <a:r>
              <a:rPr lang="fr-FR" sz="1800" i="1" dirty="0" smtClean="0"/>
              <a:t>constant…</a:t>
            </a:r>
            <a:endParaRPr lang="fr-FR" sz="1800" i="1" dirty="0" smtClean="0"/>
          </a:p>
          <a:p>
            <a:pPr>
              <a:buNone/>
            </a:pPr>
            <a:endParaRPr lang="fr-FR" sz="2800" dirty="0" smtClean="0"/>
          </a:p>
          <a:p>
            <a:pPr>
              <a:buNone/>
            </a:pPr>
            <a:r>
              <a:rPr lang="fr-FR" sz="2800" dirty="0" smtClean="0"/>
              <a:t>Pour </a:t>
            </a:r>
            <a:r>
              <a:rPr lang="fr-FR" sz="2800" dirty="0" smtClean="0"/>
              <a:t>F = 200N on a une tension U = 300mV</a:t>
            </a:r>
          </a:p>
          <a:p>
            <a:pPr>
              <a:buNone/>
            </a:pPr>
            <a:r>
              <a:rPr lang="fr-FR" sz="2800" dirty="0" smtClean="0"/>
              <a:t>Donc pour ……….on obtient F = ……..N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fr-FR" b="1" dirty="0" smtClean="0">
                <a:solidFill>
                  <a:srgbClr val="00B050"/>
                </a:solidFill>
              </a:rPr>
              <a:t>4 – Détermination de la puissance de sortie P</a:t>
            </a:r>
            <a:r>
              <a:rPr lang="fr-FR" b="1" baseline="-25000" dirty="0" smtClean="0">
                <a:solidFill>
                  <a:srgbClr val="00B050"/>
                </a:solidFill>
              </a:rPr>
              <a:t>S</a:t>
            </a:r>
            <a:endParaRPr lang="fr-FR" b="1" dirty="0" smtClean="0">
              <a:solidFill>
                <a:srgbClr val="FFC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fr-FR" b="1" u="sng" dirty="0" smtClean="0"/>
              <a:t>Temps de coupe de la lame</a:t>
            </a:r>
          </a:p>
          <a:p>
            <a:pPr>
              <a:buNone/>
            </a:pPr>
            <a:r>
              <a:rPr lang="fr-FR" sz="2800" dirty="0" smtClean="0"/>
              <a:t>Pour couper, la lame mobile parcourt « le diamètre » de la branche en un temps</a:t>
            </a:r>
            <a:r>
              <a:rPr lang="fr-FR" dirty="0" smtClean="0"/>
              <a:t> </a:t>
            </a:r>
            <a:r>
              <a:rPr lang="fr-FR" b="1" i="1" dirty="0" smtClean="0">
                <a:solidFill>
                  <a:srgbClr val="FF0000"/>
                </a:solidFill>
              </a:rPr>
              <a:t>t = </a:t>
            </a:r>
            <a:r>
              <a:rPr lang="fr-FR" b="1" i="1" dirty="0" err="1" smtClean="0">
                <a:solidFill>
                  <a:srgbClr val="FF0000"/>
                </a:solidFill>
              </a:rPr>
              <a:t>t</a:t>
            </a:r>
            <a:r>
              <a:rPr lang="fr-FR" sz="1800" b="1" i="1" dirty="0" err="1" smtClean="0">
                <a:solidFill>
                  <a:srgbClr val="FF0000"/>
                </a:solidFill>
              </a:rPr>
              <a:t>coupe</a:t>
            </a:r>
            <a:r>
              <a:rPr lang="fr-FR" b="1" i="1" dirty="0" smtClean="0">
                <a:solidFill>
                  <a:srgbClr val="FF0000"/>
                </a:solidFill>
              </a:rPr>
              <a:t> = …......s</a:t>
            </a:r>
          </a:p>
          <a:p>
            <a:pPr>
              <a:buNone/>
            </a:pPr>
            <a:r>
              <a:rPr lang="fr-FR" b="1" u="sng" dirty="0" smtClean="0"/>
              <a:t>Vitesse de déplacement de la lame</a:t>
            </a:r>
          </a:p>
          <a:p>
            <a:pPr>
              <a:buNone/>
            </a:pPr>
            <a:r>
              <a:rPr lang="fr-FR" sz="2800" dirty="0" smtClean="0"/>
              <a:t>En admettant une vitesse de déplacement de la lame constante, et un diamètre d’une branche </a:t>
            </a:r>
          </a:p>
          <a:p>
            <a:pPr>
              <a:buNone/>
            </a:pPr>
            <a:r>
              <a:rPr lang="fr-FR" sz="2800" b="1" i="1" dirty="0" smtClean="0">
                <a:solidFill>
                  <a:srgbClr val="FF0000"/>
                </a:solidFill>
              </a:rPr>
              <a:t>D = ……cm </a:t>
            </a:r>
            <a:r>
              <a:rPr lang="fr-FR" dirty="0" smtClean="0"/>
              <a:t>(</a:t>
            </a:r>
            <a:r>
              <a:rPr lang="fr-FR" sz="1800" i="1" dirty="0" smtClean="0"/>
              <a:t>à mesurer précisément</a:t>
            </a:r>
            <a:r>
              <a:rPr lang="fr-FR" dirty="0" smtClean="0"/>
              <a:t>)</a:t>
            </a:r>
          </a:p>
          <a:p>
            <a:pPr>
              <a:buNone/>
            </a:pPr>
            <a:r>
              <a:rPr lang="fr-FR" b="1" dirty="0" smtClean="0">
                <a:solidFill>
                  <a:srgbClr val="FF0000"/>
                </a:solidFill>
              </a:rPr>
              <a:t>Soit V =     /    =    /    =  </a:t>
            </a:r>
            <a:r>
              <a:rPr lang="fr-FR" b="1" dirty="0" err="1" smtClean="0">
                <a:solidFill>
                  <a:srgbClr val="FF0000"/>
                </a:solidFill>
              </a:rPr>
              <a:t>m.s</a:t>
            </a:r>
            <a:r>
              <a:rPr lang="fr-FR" b="1" baseline="30000" dirty="0" smtClean="0">
                <a:solidFill>
                  <a:srgbClr val="FF0000"/>
                </a:solidFill>
              </a:rPr>
              <a:t>-1</a:t>
            </a:r>
          </a:p>
          <a:p>
            <a:pPr>
              <a:buNone/>
            </a:pPr>
            <a:endParaRPr lang="fr-FR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rgbClr val="FFC000"/>
                </a:solidFill>
              </a:rPr>
              <a:t>PROBLEMATIQUES</a:t>
            </a:r>
            <a:endParaRPr lang="fr-FR" b="1" dirty="0">
              <a:solidFill>
                <a:srgbClr val="FFC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472518" cy="4525963"/>
          </a:xfrm>
        </p:spPr>
        <p:txBody>
          <a:bodyPr/>
          <a:lstStyle/>
          <a:p>
            <a:pPr>
              <a:buNone/>
            </a:pPr>
            <a:r>
              <a:rPr lang="fr-FR" i="1" dirty="0" smtClean="0"/>
              <a:t>Déterminer l’énergie consommée sur une coupe.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i="1" dirty="0" smtClean="0"/>
              <a:t>Déterminer le rendement énergétique du système.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fr-FR" b="1" dirty="0" smtClean="0">
                <a:solidFill>
                  <a:srgbClr val="00B050"/>
                </a:solidFill>
              </a:rPr>
              <a:t>4 – Détermination de la puissance de sortie P</a:t>
            </a:r>
            <a:r>
              <a:rPr lang="fr-FR" b="1" baseline="-25000" dirty="0" smtClean="0">
                <a:solidFill>
                  <a:srgbClr val="00B050"/>
                </a:solidFill>
              </a:rPr>
              <a:t>S</a:t>
            </a:r>
            <a:endParaRPr lang="fr-FR" b="1" dirty="0" smtClean="0">
              <a:solidFill>
                <a:srgbClr val="FFC000"/>
              </a:solidFill>
            </a:endParaRPr>
          </a:p>
        </p:txBody>
      </p:sp>
      <p:sp>
        <p:nvSpPr>
          <p:cNvPr id="5" name="Espace réservé du contenu 2"/>
          <p:cNvSpPr txBox="1">
            <a:spLocks/>
          </p:cNvSpPr>
          <p:nvPr/>
        </p:nvSpPr>
        <p:spPr>
          <a:xfrm>
            <a:off x="609600" y="17526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fr-FR" sz="3600" b="1" u="sng" dirty="0" smtClean="0"/>
              <a:t>Calcul de Ps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r-F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Elle est donc égale à </a:t>
            </a:r>
            <a:endParaRPr kumimoji="0" lang="fr-FR" sz="2400" b="1" i="0" u="sng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r-FR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PS = F x V (W)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r-FR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 : …….N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r-FR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 :  ………</a:t>
            </a:r>
            <a:r>
              <a:rPr kumimoji="0" lang="fr-FR" sz="24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m.s</a:t>
            </a:r>
            <a:r>
              <a:rPr kumimoji="0" lang="fr-FR" sz="2400" b="1" i="1" u="none" strike="noStrike" kern="1200" cap="none" spc="0" normalizeH="0" baseline="3000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-1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fr-FR" sz="3200" b="1" i="0" u="sng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r-FR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</a:t>
            </a:r>
            <a:r>
              <a:rPr kumimoji="0" lang="fr-FR" sz="16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</a:t>
            </a:r>
            <a:r>
              <a:rPr kumimoji="0" lang="fr-FR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= ………… (W)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fr-FR" sz="3200" b="1" i="0" u="sng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1143000"/>
          </a:xfrm>
        </p:spPr>
        <p:txBody>
          <a:bodyPr>
            <a:noAutofit/>
          </a:bodyPr>
          <a:lstStyle/>
          <a:p>
            <a:pPr algn="l"/>
            <a:r>
              <a:rPr lang="fr-FR" sz="3900" b="1" dirty="0" smtClean="0">
                <a:solidFill>
                  <a:srgbClr val="FFC000"/>
                </a:solidFill>
              </a:rPr>
              <a:t>5 – Calcul du rendement énergétique </a:t>
            </a:r>
            <a:r>
              <a:rPr lang="fr-FR" sz="3900" b="1" dirty="0" smtClean="0">
                <a:solidFill>
                  <a:srgbClr val="FFC000"/>
                </a:solidFill>
                <a:sym typeface="Symbol"/>
              </a:rPr>
              <a:t></a:t>
            </a:r>
            <a:endParaRPr lang="fr-FR" sz="3900" b="1" dirty="0" smtClean="0">
              <a:solidFill>
                <a:srgbClr val="FFC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fr-FR" b="1" u="sng" dirty="0" smtClean="0"/>
              <a:t>Définition</a:t>
            </a:r>
          </a:p>
          <a:p>
            <a:pPr>
              <a:buNone/>
            </a:pPr>
            <a:r>
              <a:rPr lang="fr-FR" dirty="0" smtClean="0"/>
              <a:t> Le rendement énergétique </a:t>
            </a:r>
            <a:r>
              <a:rPr lang="fr-FR" dirty="0" smtClean="0">
                <a:sym typeface="Symbol"/>
              </a:rPr>
              <a:t> d’un système est</a:t>
            </a:r>
          </a:p>
          <a:p>
            <a:pPr>
              <a:buNone/>
            </a:pPr>
            <a:r>
              <a:rPr lang="fr-FR" dirty="0" smtClean="0">
                <a:sym typeface="Symbol"/>
              </a:rPr>
              <a:t> </a:t>
            </a:r>
            <a:r>
              <a:rPr lang="fr-FR" b="1" i="1" dirty="0" smtClean="0">
                <a:solidFill>
                  <a:srgbClr val="FF0000"/>
                </a:solidFill>
                <a:sym typeface="Symbol"/>
              </a:rPr>
              <a:t> = ............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dirty="0" smtClean="0"/>
              <a:t>Dans notre cas, on a P</a:t>
            </a:r>
            <a:r>
              <a:rPr lang="fr-FR" sz="1800" dirty="0" smtClean="0"/>
              <a:t>E</a:t>
            </a:r>
            <a:r>
              <a:rPr lang="fr-FR" dirty="0" smtClean="0"/>
              <a:t> = ….. et P</a:t>
            </a:r>
            <a:r>
              <a:rPr lang="fr-FR" sz="1800" dirty="0" smtClean="0"/>
              <a:t>S</a:t>
            </a:r>
            <a:r>
              <a:rPr lang="fr-FR" dirty="0" smtClean="0"/>
              <a:t> = …</a:t>
            </a:r>
          </a:p>
          <a:p>
            <a:pPr>
              <a:buNone/>
            </a:pPr>
            <a:r>
              <a:rPr lang="fr-FR" dirty="0" smtClean="0"/>
              <a:t>Donc, </a:t>
            </a:r>
            <a:r>
              <a:rPr lang="fr-FR" b="1" i="1" dirty="0" smtClean="0">
                <a:solidFill>
                  <a:srgbClr val="FF0000"/>
                </a:solidFill>
                <a:sym typeface="Symbol"/>
              </a:rPr>
              <a:t> = ….. /….. = ……</a:t>
            </a:r>
            <a:endParaRPr lang="fr-FR" b="1" i="1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707904" y="2852936"/>
            <a:ext cx="1224136" cy="57606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SYSTEME</a:t>
            </a:r>
            <a:endParaRPr lang="fr-FR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Flèche droite 4"/>
          <p:cNvSpPr/>
          <p:nvPr/>
        </p:nvSpPr>
        <p:spPr>
          <a:xfrm>
            <a:off x="3203848" y="2996952"/>
            <a:ext cx="504056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6" name="Flèche droite 5"/>
          <p:cNvSpPr/>
          <p:nvPr/>
        </p:nvSpPr>
        <p:spPr>
          <a:xfrm>
            <a:off x="4932040" y="3068960"/>
            <a:ext cx="504056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b="1" dirty="0" smtClean="0">
                <a:solidFill>
                  <a:srgbClr val="FFC000"/>
                </a:solidFill>
              </a:rPr>
              <a:t>SOMMAIRE</a:t>
            </a:r>
            <a:endParaRPr lang="fr-FR" b="1" dirty="0">
              <a:solidFill>
                <a:srgbClr val="FFC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fr-FR" dirty="0" smtClean="0"/>
              <a:t>1 – Présentation du système</a:t>
            </a:r>
          </a:p>
          <a:p>
            <a:pPr>
              <a:buNone/>
            </a:pPr>
            <a:r>
              <a:rPr lang="fr-FR" dirty="0" smtClean="0"/>
              <a:t>2 – Détermination de la puissance électrique fournie en entrée </a:t>
            </a:r>
            <a:r>
              <a:rPr lang="fr-FR" dirty="0" err="1" smtClean="0"/>
              <a:t>P</a:t>
            </a:r>
            <a:r>
              <a:rPr lang="fr-FR" sz="1800" dirty="0" err="1" smtClean="0"/>
              <a:t>e</a:t>
            </a:r>
            <a:endParaRPr lang="fr-FR" dirty="0" smtClean="0"/>
          </a:p>
          <a:p>
            <a:pPr>
              <a:buNone/>
            </a:pPr>
            <a:r>
              <a:rPr lang="fr-FR" dirty="0" smtClean="0"/>
              <a:t>3 – Calcul de l’énergie consommée pour une coupe </a:t>
            </a:r>
            <a:r>
              <a:rPr lang="fr-FR" dirty="0" err="1" smtClean="0"/>
              <a:t>E</a:t>
            </a:r>
            <a:r>
              <a:rPr lang="fr-FR" sz="2400" dirty="0" err="1" smtClean="0"/>
              <a:t>cons</a:t>
            </a:r>
            <a:endParaRPr lang="fr-FR" dirty="0" smtClean="0"/>
          </a:p>
          <a:p>
            <a:pPr>
              <a:buNone/>
            </a:pPr>
            <a:r>
              <a:rPr lang="fr-FR" dirty="0" smtClean="0"/>
              <a:t>4 – Détermination de la puissance mécanique disponible en sortie P</a:t>
            </a:r>
            <a:r>
              <a:rPr lang="fr-FR" sz="1600" dirty="0" smtClean="0"/>
              <a:t>S</a:t>
            </a:r>
            <a:endParaRPr lang="fr-FR" dirty="0" smtClean="0"/>
          </a:p>
          <a:p>
            <a:pPr>
              <a:buNone/>
            </a:pPr>
            <a:r>
              <a:rPr lang="fr-FR" dirty="0" smtClean="0"/>
              <a:t>5 – Calcul du rendement énergétique </a:t>
            </a:r>
            <a:r>
              <a:rPr lang="fr-FR" dirty="0" smtClean="0">
                <a:sym typeface="Symbol"/>
              </a:rPr>
              <a:t>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fr-FR" b="1" dirty="0" smtClean="0">
                <a:solidFill>
                  <a:srgbClr val="00B050"/>
                </a:solidFill>
              </a:rPr>
              <a:t>1 – Présentation du système</a:t>
            </a:r>
            <a:endParaRPr lang="fr-FR" b="1" dirty="0">
              <a:solidFill>
                <a:srgbClr val="00B05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3528" y="1196752"/>
            <a:ext cx="8229600" cy="4785395"/>
          </a:xfrm>
        </p:spPr>
        <p:txBody>
          <a:bodyPr/>
          <a:lstStyle/>
          <a:p>
            <a:pPr>
              <a:buNone/>
            </a:pPr>
            <a:r>
              <a:rPr lang="fr-FR" b="1" u="sng" dirty="0" smtClean="0"/>
              <a:t>Composition</a:t>
            </a:r>
          </a:p>
          <a:p>
            <a:pPr>
              <a:buNone/>
            </a:pPr>
            <a:endParaRPr lang="fr-FR" b="1" u="sng" dirty="0" smtClean="0"/>
          </a:p>
        </p:txBody>
      </p:sp>
      <p:sp>
        <p:nvSpPr>
          <p:cNvPr id="1026" name="AutoShape 2"/>
          <p:cNvSpPr>
            <a:spLocks noChangeArrowheads="1"/>
          </p:cNvSpPr>
          <p:nvPr/>
        </p:nvSpPr>
        <p:spPr bwMode="auto">
          <a:xfrm>
            <a:off x="1381125" y="2162175"/>
            <a:ext cx="1333500" cy="474737"/>
          </a:xfrm>
          <a:prstGeom prst="wedgeRectCallout">
            <a:avLst>
              <a:gd name="adj1" fmla="val 168294"/>
              <a:gd name="adj2" fmla="val 123633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r-FR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Batterie</a:t>
            </a:r>
            <a:endParaRPr kumimoji="0" lang="fr-FR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AutoShape 2"/>
          <p:cNvSpPr>
            <a:spLocks noChangeArrowheads="1"/>
          </p:cNvSpPr>
          <p:nvPr/>
        </p:nvSpPr>
        <p:spPr bwMode="auto">
          <a:xfrm>
            <a:off x="6876256" y="1628800"/>
            <a:ext cx="1656184" cy="690761"/>
          </a:xfrm>
          <a:prstGeom prst="wedgeRectCallout">
            <a:avLst>
              <a:gd name="adj1" fmla="val -94984"/>
              <a:gd name="adj2" fmla="val 138288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r-FR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Partie opérative</a:t>
            </a:r>
            <a:endParaRPr kumimoji="0" lang="fr-FR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AutoShape 2"/>
          <p:cNvSpPr>
            <a:spLocks noChangeArrowheads="1"/>
          </p:cNvSpPr>
          <p:nvPr/>
        </p:nvSpPr>
        <p:spPr bwMode="auto">
          <a:xfrm>
            <a:off x="683568" y="3933056"/>
            <a:ext cx="1765548" cy="1008112"/>
          </a:xfrm>
          <a:prstGeom prst="wedgeRectCallout">
            <a:avLst>
              <a:gd name="adj1" fmla="val 185186"/>
              <a:gd name="adj2" fmla="val 33697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r-FR" sz="1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Carte électronique de commande</a:t>
            </a:r>
            <a:endParaRPr kumimoji="0" lang="fr-FR" sz="1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1" name="Groupe 10"/>
          <p:cNvGrpSpPr/>
          <p:nvPr/>
        </p:nvGrpSpPr>
        <p:grpSpPr>
          <a:xfrm>
            <a:off x="3275856" y="2492896"/>
            <a:ext cx="3936437" cy="3356243"/>
            <a:chOff x="3275856" y="2492896"/>
            <a:chExt cx="3936437" cy="3356243"/>
          </a:xfrm>
        </p:grpSpPr>
        <p:pic>
          <p:nvPicPr>
            <p:cNvPr id="13314" name="Picture 2" descr="http://isi-si.chez-alice.fr/presentation_image/Secateur%20INFACO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275856" y="2492896"/>
              <a:ext cx="3936437" cy="295232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</p:pic>
        <p:sp>
          <p:nvSpPr>
            <p:cNvPr id="10" name="ZoneTexte 9"/>
            <p:cNvSpPr txBox="1"/>
            <p:nvPr/>
          </p:nvSpPr>
          <p:spPr>
            <a:xfrm>
              <a:off x="3571868" y="5572140"/>
              <a:ext cx="342902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200" b="1" i="1" dirty="0" smtClean="0"/>
                <a:t>Fig1</a:t>
              </a:r>
              <a:r>
                <a:rPr lang="fr-FR" sz="1200" i="1" dirty="0" smtClean="0"/>
                <a:t> : le sécateur INFACO et sa carte de commande</a:t>
              </a:r>
              <a:endParaRPr lang="fr-FR" sz="1200" i="1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1520" y="404664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fr-FR" b="1" dirty="0" smtClean="0">
                <a:solidFill>
                  <a:srgbClr val="00B050"/>
                </a:solidFill>
              </a:rPr>
              <a:t>1 – Présentation du système</a:t>
            </a:r>
            <a:endParaRPr lang="fr-FR" b="1" dirty="0">
              <a:solidFill>
                <a:srgbClr val="00B050"/>
              </a:solidFill>
            </a:endParaRPr>
          </a:p>
        </p:txBody>
      </p:sp>
      <p:sp>
        <p:nvSpPr>
          <p:cNvPr id="16" name="Text Box 51"/>
          <p:cNvSpPr txBox="1">
            <a:spLocks noChangeArrowheads="1"/>
          </p:cNvSpPr>
          <p:nvPr/>
        </p:nvSpPr>
        <p:spPr bwMode="auto">
          <a:xfrm>
            <a:off x="552273" y="4106448"/>
            <a:ext cx="2052321" cy="7490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Branches non coupées</a:t>
            </a:r>
            <a:endParaRPr kumimoji="0" lang="fr-FR" altLang="fr-F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17" name="Text Box 50"/>
          <p:cNvSpPr txBox="1">
            <a:spLocks noChangeArrowheads="1"/>
          </p:cNvSpPr>
          <p:nvPr/>
        </p:nvSpPr>
        <p:spPr bwMode="auto">
          <a:xfrm>
            <a:off x="6667518" y="3247529"/>
            <a:ext cx="2052321" cy="7490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Branches coupées</a:t>
            </a:r>
            <a:endParaRPr kumimoji="0" lang="fr-FR" altLang="fr-F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18" name="Text Box 48"/>
          <p:cNvSpPr txBox="1">
            <a:spLocks noChangeArrowheads="1"/>
          </p:cNvSpPr>
          <p:nvPr/>
        </p:nvSpPr>
        <p:spPr bwMode="auto">
          <a:xfrm>
            <a:off x="6787961" y="3996623"/>
            <a:ext cx="2052321" cy="11236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Morceaux de branches</a:t>
            </a:r>
            <a:endParaRPr kumimoji="0" lang="fr-FR" altLang="fr-F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grpSp>
        <p:nvGrpSpPr>
          <p:cNvPr id="3" name="Groupe 20"/>
          <p:cNvGrpSpPr/>
          <p:nvPr/>
        </p:nvGrpSpPr>
        <p:grpSpPr>
          <a:xfrm>
            <a:off x="2003152" y="2201527"/>
            <a:ext cx="5188545" cy="3293283"/>
            <a:chOff x="2514237" y="2163166"/>
            <a:chExt cx="5627229" cy="3558397"/>
          </a:xfrm>
        </p:grpSpPr>
        <p:sp>
          <p:nvSpPr>
            <p:cNvPr id="21" name="Rectangle 60"/>
            <p:cNvSpPr>
              <a:spLocks noChangeArrowheads="1"/>
            </p:cNvSpPr>
            <p:nvPr/>
          </p:nvSpPr>
          <p:spPr bwMode="auto">
            <a:xfrm>
              <a:off x="3930682" y="3293372"/>
              <a:ext cx="3237588" cy="161879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kumimoji="0" lang="fr-FR" alt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2" name="Line 57"/>
            <p:cNvSpPr>
              <a:spLocks noChangeShapeType="1"/>
            </p:cNvSpPr>
            <p:nvPr/>
          </p:nvSpPr>
          <p:spPr bwMode="auto">
            <a:xfrm flipV="1">
              <a:off x="5347127" y="4912166"/>
              <a:ext cx="0" cy="80939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3" name="Line 55"/>
            <p:cNvSpPr>
              <a:spLocks noChangeShapeType="1"/>
            </p:cNvSpPr>
            <p:nvPr/>
          </p:nvSpPr>
          <p:spPr bwMode="auto">
            <a:xfrm>
              <a:off x="4987672" y="2686324"/>
              <a:ext cx="0" cy="60704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4" name="Text Box 54"/>
            <p:cNvSpPr txBox="1">
              <a:spLocks noChangeArrowheads="1"/>
            </p:cNvSpPr>
            <p:nvPr/>
          </p:nvSpPr>
          <p:spPr bwMode="auto">
            <a:xfrm>
              <a:off x="5612662" y="2163166"/>
              <a:ext cx="2528804" cy="6070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  <a:ea typeface="Times New Roman" panose="02020603050405020304" pitchFamily="18" charset="0"/>
                  <a:cs typeface="Arial" panose="020B0604020202020204" pitchFamily="34" charset="0"/>
                </a:rPr>
                <a:t>BP marche/arrêt</a:t>
              </a:r>
              <a:endParaRPr kumimoji="0" lang="fr-FR" alt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  <p:sp>
          <p:nvSpPr>
            <p:cNvPr id="25" name="Line 53"/>
            <p:cNvSpPr>
              <a:spLocks noChangeShapeType="1"/>
            </p:cNvSpPr>
            <p:nvPr/>
          </p:nvSpPr>
          <p:spPr bwMode="auto">
            <a:xfrm>
              <a:off x="6965922" y="2686324"/>
              <a:ext cx="1124" cy="60704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6" name="Text Box 52"/>
            <p:cNvSpPr txBox="1">
              <a:spLocks noChangeArrowheads="1"/>
            </p:cNvSpPr>
            <p:nvPr/>
          </p:nvSpPr>
          <p:spPr bwMode="auto">
            <a:xfrm>
              <a:off x="2723104" y="2163167"/>
              <a:ext cx="3123847" cy="8093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  <a:ea typeface="Times New Roman" panose="02020603050405020304" pitchFamily="18" charset="0"/>
                  <a:cs typeface="Arial" panose="020B0604020202020204" pitchFamily="34" charset="0"/>
                </a:rPr>
                <a:t>Energie électrique</a:t>
              </a:r>
              <a:endParaRPr kumimoji="0" lang="fr-FR" alt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  <p:sp>
          <p:nvSpPr>
            <p:cNvPr id="27" name="Line 59"/>
            <p:cNvSpPr>
              <a:spLocks noChangeShapeType="1"/>
            </p:cNvSpPr>
            <p:nvPr/>
          </p:nvSpPr>
          <p:spPr bwMode="auto">
            <a:xfrm>
              <a:off x="2514237" y="4101645"/>
              <a:ext cx="1416445" cy="1124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8" name="Line 58"/>
            <p:cNvSpPr>
              <a:spLocks noChangeShapeType="1"/>
            </p:cNvSpPr>
            <p:nvPr/>
          </p:nvSpPr>
          <p:spPr bwMode="auto">
            <a:xfrm>
              <a:off x="7168271" y="3696946"/>
              <a:ext cx="809397" cy="1124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9" name="Line 49"/>
            <p:cNvSpPr>
              <a:spLocks noChangeShapeType="1"/>
            </p:cNvSpPr>
            <p:nvPr/>
          </p:nvSpPr>
          <p:spPr bwMode="auto">
            <a:xfrm>
              <a:off x="7168271" y="4709817"/>
              <a:ext cx="60704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4049485" y="3479071"/>
              <a:ext cx="2946400" cy="120032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fr-FR" altLang="fr-FR" sz="2400" dirty="0" smtClean="0">
                  <a:latin typeface="+mj-lt"/>
                  <a:ea typeface="Times New Roman" panose="02020603050405020304" pitchFamily="18" charset="0"/>
                  <a:cs typeface="Arial" panose="020B0604020202020204" pitchFamily="34" charset="0"/>
                </a:rPr>
                <a:t>Couper des branches sans effort</a:t>
              </a:r>
              <a:endParaRPr lang="fr-FR" altLang="fr-FR" sz="2400" dirty="0" smtClean="0">
                <a:latin typeface="+mj-lt"/>
              </a:endParaRPr>
            </a:p>
          </p:txBody>
        </p:sp>
      </p:grpSp>
      <p:sp>
        <p:nvSpPr>
          <p:cNvPr id="31" name="Text Box 51"/>
          <p:cNvSpPr txBox="1">
            <a:spLocks noChangeArrowheads="1"/>
          </p:cNvSpPr>
          <p:nvPr/>
        </p:nvSpPr>
        <p:spPr bwMode="auto">
          <a:xfrm>
            <a:off x="4788024" y="5013176"/>
            <a:ext cx="2052321" cy="7490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Sécateur INFACO</a:t>
            </a:r>
            <a:endParaRPr kumimoji="0" lang="fr-FR" altLang="fr-F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32" name="Titre 1"/>
          <p:cNvSpPr txBox="1">
            <a:spLocks/>
          </p:cNvSpPr>
          <p:nvPr/>
        </p:nvSpPr>
        <p:spPr>
          <a:xfrm>
            <a:off x="179512" y="126876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3200" b="1" u="sng" dirty="0" smtClean="0">
                <a:latin typeface="+mj-lt"/>
                <a:ea typeface="+mj-ea"/>
                <a:cs typeface="+mj-cs"/>
              </a:rPr>
              <a:t>Modèle A-0</a:t>
            </a:r>
            <a:endParaRPr kumimoji="0" lang="fr-FR" sz="3200" b="1" i="0" u="sng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9" name="Picture 4" descr="http://www.vignevin-sudouest.com/publications/fiches-pratiques/images/taille-minimale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1356" y="2636912"/>
            <a:ext cx="1770511" cy="1236407"/>
          </a:xfrm>
          <a:prstGeom prst="rect">
            <a:avLst/>
          </a:prstGeom>
          <a:noFill/>
        </p:spPr>
      </p:pic>
      <p:pic>
        <p:nvPicPr>
          <p:cNvPr id="33" name="Image 32" descr="Afficher l'image d'origine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29454" y="4929198"/>
            <a:ext cx="1785950" cy="1071570"/>
          </a:xfrm>
          <a:prstGeom prst="rect">
            <a:avLst/>
          </a:prstGeom>
          <a:noFill/>
        </p:spPr>
      </p:pic>
      <p:pic>
        <p:nvPicPr>
          <p:cNvPr id="35" name="Image 34" descr="Afficher l'image d'origine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43768" y="1928802"/>
            <a:ext cx="1749020" cy="1313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fr-FR" b="1" dirty="0" smtClean="0">
                <a:solidFill>
                  <a:srgbClr val="00B050"/>
                </a:solidFill>
              </a:rPr>
              <a:t>2 – Détermination de la puissance </a:t>
            </a:r>
            <a:r>
              <a:rPr lang="fr-FR" b="1" dirty="0" smtClean="0">
                <a:solidFill>
                  <a:srgbClr val="00B050"/>
                </a:solidFill>
              </a:rPr>
              <a:t>d’entrée </a:t>
            </a:r>
            <a:r>
              <a:rPr lang="fr-FR" b="1" dirty="0" err="1" smtClean="0">
                <a:solidFill>
                  <a:srgbClr val="00B050"/>
                </a:solidFill>
              </a:rPr>
              <a:t>Pe</a:t>
            </a:r>
            <a:endParaRPr lang="fr-FR" b="1" dirty="0">
              <a:solidFill>
                <a:srgbClr val="00B05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40108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2400" dirty="0" smtClean="0"/>
              <a:t>Le </a:t>
            </a:r>
            <a:r>
              <a:rPr lang="fr-FR" sz="2400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sécateur INFACO </a:t>
            </a:r>
            <a:r>
              <a:rPr lang="fr-FR" sz="2400" dirty="0" smtClean="0"/>
              <a:t>est </a:t>
            </a:r>
            <a:r>
              <a:rPr lang="fr-FR" sz="2400" dirty="0" smtClean="0"/>
              <a:t>alimenté </a:t>
            </a:r>
            <a:r>
              <a:rPr lang="fr-FR" sz="2400" dirty="0" smtClean="0"/>
              <a:t>une batterie. </a:t>
            </a:r>
            <a:r>
              <a:rPr lang="fr-FR" sz="2400" dirty="0" smtClean="0"/>
              <a:t>La puissance nécessaire au fonctionnement est donc une puissance de nature* ……………………………… Son unité est le …………… </a:t>
            </a:r>
            <a:r>
              <a:rPr lang="fr-FR" dirty="0" smtClean="0"/>
              <a:t>(</a:t>
            </a:r>
            <a:r>
              <a:rPr lang="fr-FR" sz="1600" i="1" dirty="0" smtClean="0"/>
              <a:t>lettre</a:t>
            </a:r>
            <a:r>
              <a:rPr lang="fr-FR" dirty="0" smtClean="0"/>
              <a:t>). </a:t>
            </a:r>
          </a:p>
          <a:p>
            <a:pPr>
              <a:buNone/>
            </a:pPr>
            <a:endParaRPr lang="fr-FR" sz="1800" i="1" dirty="0" smtClean="0"/>
          </a:p>
          <a:p>
            <a:pPr>
              <a:buNone/>
            </a:pPr>
            <a:r>
              <a:rPr lang="fr-FR" sz="1200" i="1" dirty="0" smtClean="0"/>
              <a:t>*</a:t>
            </a:r>
            <a:r>
              <a:rPr lang="fr-FR" sz="1200" i="1" dirty="0" smtClean="0"/>
              <a:t>hydraulique</a:t>
            </a:r>
            <a:r>
              <a:rPr lang="fr-FR" sz="1200" i="1" dirty="0" smtClean="0"/>
              <a:t>, mécanique, électrique, pneumatique</a:t>
            </a:r>
            <a:endParaRPr lang="fr-FR" sz="1200" dirty="0" smtClean="0"/>
          </a:p>
          <a:p>
            <a:pPr>
              <a:buNone/>
            </a:pPr>
            <a:endParaRPr lang="fr-FR" b="1" u="sng" dirty="0" smtClean="0"/>
          </a:p>
          <a:p>
            <a:pPr>
              <a:buNone/>
            </a:pPr>
            <a:r>
              <a:rPr lang="fr-FR" sz="2400" b="1" u="sng" dirty="0" smtClean="0"/>
              <a:t>Puissance </a:t>
            </a:r>
            <a:r>
              <a:rPr lang="fr-FR" sz="2400" b="1" u="sng" dirty="0" smtClean="0"/>
              <a:t>électrique d’entrée</a:t>
            </a:r>
          </a:p>
          <a:p>
            <a:pPr>
              <a:buNone/>
            </a:pPr>
            <a:r>
              <a:rPr lang="fr-FR" sz="1200" i="1" dirty="0" smtClean="0"/>
              <a:t>* En considérant la tension U et I du générateur …</a:t>
            </a:r>
          </a:p>
          <a:p>
            <a:pPr>
              <a:buNone/>
            </a:pPr>
            <a:endParaRPr lang="fr-FR" sz="2400" dirty="0" smtClean="0"/>
          </a:p>
          <a:p>
            <a:pPr>
              <a:buNone/>
            </a:pPr>
            <a:r>
              <a:rPr lang="fr-FR" sz="2400" dirty="0" smtClean="0"/>
              <a:t>On </a:t>
            </a:r>
            <a:r>
              <a:rPr lang="fr-FR" sz="2400" dirty="0" smtClean="0"/>
              <a:t>a </a:t>
            </a:r>
            <a:r>
              <a:rPr lang="fr-FR" sz="2400" b="1" i="1" dirty="0" err="1" smtClean="0">
                <a:solidFill>
                  <a:srgbClr val="FF0000"/>
                </a:solidFill>
              </a:rPr>
              <a:t>Pe</a:t>
            </a:r>
            <a:r>
              <a:rPr lang="fr-FR" sz="2400" b="1" i="1" dirty="0" smtClean="0">
                <a:solidFill>
                  <a:srgbClr val="FF0000"/>
                </a:solidFill>
              </a:rPr>
              <a:t> = </a:t>
            </a:r>
            <a:r>
              <a:rPr lang="fr-FR" sz="2400" b="1" i="1" dirty="0" smtClean="0">
                <a:solidFill>
                  <a:srgbClr val="FF0000"/>
                </a:solidFill>
              </a:rPr>
              <a:t>……….. (…)</a:t>
            </a:r>
            <a:endParaRPr lang="fr-FR" sz="2400" i="1" dirty="0" smtClean="0"/>
          </a:p>
          <a:p>
            <a:pPr>
              <a:buNone/>
            </a:pPr>
            <a:endParaRPr lang="fr-FR" dirty="0" smtClean="0"/>
          </a:p>
          <a:p>
            <a:endParaRPr lang="fr-FR" dirty="0" smtClean="0"/>
          </a:p>
          <a:p>
            <a:pPr>
              <a:buNone/>
            </a:pPr>
            <a:endParaRPr lang="fr-FR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57158" y="21429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fr-FR" b="1" dirty="0" smtClean="0">
                <a:solidFill>
                  <a:srgbClr val="00B050"/>
                </a:solidFill>
              </a:rPr>
              <a:t>2 – Détermination de la puissance d’entrée </a:t>
            </a:r>
            <a:r>
              <a:rPr lang="fr-FR" b="1" dirty="0" err="1" smtClean="0">
                <a:solidFill>
                  <a:srgbClr val="00B050"/>
                </a:solidFill>
              </a:rPr>
              <a:t>P</a:t>
            </a:r>
            <a:r>
              <a:rPr lang="fr-FR" b="1" baseline="-25000" dirty="0" err="1" smtClean="0">
                <a:solidFill>
                  <a:srgbClr val="00B050"/>
                </a:solidFill>
              </a:rPr>
              <a:t>e</a:t>
            </a:r>
            <a:endParaRPr lang="fr-FR" b="1" dirty="0">
              <a:solidFill>
                <a:srgbClr val="00B050"/>
              </a:solidFill>
            </a:endParaRPr>
          </a:p>
        </p:txBody>
      </p:sp>
      <p:sp>
        <p:nvSpPr>
          <p:cNvPr id="18" name="ZoneTexte 17"/>
          <p:cNvSpPr txBox="1"/>
          <p:nvPr/>
        </p:nvSpPr>
        <p:spPr>
          <a:xfrm>
            <a:off x="214282" y="3143248"/>
            <a:ext cx="864399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/>
              <a:t>D’après la figure ci-dessus, on constate que la puissance fournie par le générateur ………………… est égale à celle absorbée par </a:t>
            </a:r>
            <a:r>
              <a:rPr lang="fr-FR" sz="2400" dirty="0" smtClean="0"/>
              <a:t>la partie opérative c’est-à-dire </a:t>
            </a:r>
            <a:r>
              <a:rPr lang="fr-FR" sz="2400" dirty="0" smtClean="0"/>
              <a:t>………….. </a:t>
            </a:r>
            <a:endParaRPr lang="fr-FR" sz="2000" b="1" i="1" dirty="0"/>
          </a:p>
        </p:txBody>
      </p:sp>
      <p:sp>
        <p:nvSpPr>
          <p:cNvPr id="19" name="ZoneTexte 18"/>
          <p:cNvSpPr txBox="1"/>
          <p:nvPr/>
        </p:nvSpPr>
        <p:spPr>
          <a:xfrm>
            <a:off x="285720" y="4643446"/>
            <a:ext cx="7929618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/>
              <a:t>Nous pouvons donc écrire     ……………= ………....</a:t>
            </a:r>
          </a:p>
          <a:p>
            <a:endParaRPr lang="fr-FR" sz="2000" b="1" i="1" dirty="0" smtClean="0"/>
          </a:p>
          <a:p>
            <a:r>
              <a:rPr lang="fr-FR" sz="2000" b="1" i="1" dirty="0" smtClean="0"/>
              <a:t>Cette puissance est nécessaire lors d’une coupe de branche. C’est </a:t>
            </a:r>
            <a:r>
              <a:rPr lang="fr-FR" sz="2000" b="1" i="1" dirty="0" smtClean="0"/>
              <a:t>cette puissance qu’il faut donc déterminer…</a:t>
            </a:r>
          </a:p>
          <a:p>
            <a:endParaRPr lang="fr-FR" dirty="0"/>
          </a:p>
        </p:txBody>
      </p:sp>
      <p:grpSp>
        <p:nvGrpSpPr>
          <p:cNvPr id="21" name="Groupe 20"/>
          <p:cNvGrpSpPr/>
          <p:nvPr/>
        </p:nvGrpSpPr>
        <p:grpSpPr>
          <a:xfrm>
            <a:off x="1643042" y="1928802"/>
            <a:ext cx="5572164" cy="854449"/>
            <a:chOff x="1643042" y="1928802"/>
            <a:chExt cx="5572164" cy="854449"/>
          </a:xfrm>
        </p:grpSpPr>
        <p:sp>
          <p:nvSpPr>
            <p:cNvPr id="9" name="ZoneTexte 8"/>
            <p:cNvSpPr txBox="1"/>
            <p:nvPr/>
          </p:nvSpPr>
          <p:spPr>
            <a:xfrm>
              <a:off x="1643042" y="2136920"/>
              <a:ext cx="1571636" cy="64633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fr-FR" dirty="0" smtClean="0"/>
                <a:t>Générateur</a:t>
              </a:r>
            </a:p>
            <a:p>
              <a:pPr algn="ctr"/>
              <a:endParaRPr lang="fr-FR" dirty="0"/>
            </a:p>
          </p:txBody>
        </p:sp>
        <p:sp>
          <p:nvSpPr>
            <p:cNvPr id="11" name="ZoneTexte 10"/>
            <p:cNvSpPr txBox="1"/>
            <p:nvPr/>
          </p:nvSpPr>
          <p:spPr>
            <a:xfrm>
              <a:off x="5429256" y="2143116"/>
              <a:ext cx="1785950" cy="58477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400" dirty="0" smtClean="0"/>
                <a:t>Partie opérative</a:t>
              </a:r>
              <a:endParaRPr lang="fr-FR" sz="1400" dirty="0" smtClean="0"/>
            </a:p>
            <a:p>
              <a:pPr algn="ctr"/>
              <a:endParaRPr lang="fr-FR" dirty="0"/>
            </a:p>
          </p:txBody>
        </p:sp>
        <p:sp>
          <p:nvSpPr>
            <p:cNvPr id="15" name="ZoneTexte 14"/>
            <p:cNvSpPr txBox="1"/>
            <p:nvPr/>
          </p:nvSpPr>
          <p:spPr>
            <a:xfrm>
              <a:off x="3214678" y="1928802"/>
              <a:ext cx="128588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 err="1" smtClean="0"/>
                <a:t>P</a:t>
              </a:r>
              <a:r>
                <a:rPr lang="fr-FR" baseline="-25000" dirty="0" err="1" smtClean="0"/>
                <a:t>fournie</a:t>
              </a:r>
              <a:endParaRPr lang="fr-FR" baseline="-25000" dirty="0"/>
            </a:p>
          </p:txBody>
        </p:sp>
        <p:sp>
          <p:nvSpPr>
            <p:cNvPr id="16" name="ZoneTexte 15"/>
            <p:cNvSpPr txBox="1"/>
            <p:nvPr/>
          </p:nvSpPr>
          <p:spPr>
            <a:xfrm>
              <a:off x="4286248" y="1928802"/>
              <a:ext cx="158026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 smtClean="0"/>
                <a:t>                </a:t>
              </a:r>
              <a:r>
                <a:rPr lang="fr-FR" dirty="0" err="1" smtClean="0"/>
                <a:t>P</a:t>
              </a:r>
              <a:r>
                <a:rPr lang="fr-FR" baseline="-25000" dirty="0" err="1" smtClean="0"/>
                <a:t>e</a:t>
              </a:r>
              <a:endParaRPr lang="fr-FR" baseline="-25000" dirty="0"/>
            </a:p>
          </p:txBody>
        </p:sp>
        <p:cxnSp>
          <p:nvCxnSpPr>
            <p:cNvPr id="20" name="Connecteur droit 19"/>
            <p:cNvCxnSpPr>
              <a:stCxn id="9" idx="3"/>
              <a:endCxn id="11" idx="1"/>
            </p:cNvCxnSpPr>
            <p:nvPr/>
          </p:nvCxnSpPr>
          <p:spPr>
            <a:xfrm flipV="1">
              <a:off x="3214678" y="2435504"/>
              <a:ext cx="2214578" cy="2458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fr-FR" b="1" dirty="0" smtClean="0">
                <a:solidFill>
                  <a:srgbClr val="00B050"/>
                </a:solidFill>
              </a:rPr>
              <a:t>2 – Détermination de la puissance d’entrée </a:t>
            </a:r>
            <a:r>
              <a:rPr lang="fr-FR" b="1" dirty="0" err="1" smtClean="0">
                <a:solidFill>
                  <a:srgbClr val="00B050"/>
                </a:solidFill>
              </a:rPr>
              <a:t>P</a:t>
            </a:r>
            <a:r>
              <a:rPr lang="fr-FR" b="1" baseline="-25000" dirty="0" err="1" smtClean="0">
                <a:solidFill>
                  <a:srgbClr val="00B050"/>
                </a:solidFill>
              </a:rPr>
              <a:t>e</a:t>
            </a:r>
            <a:endParaRPr lang="fr-FR" b="1" dirty="0">
              <a:solidFill>
                <a:srgbClr val="00B05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4282" y="1600200"/>
            <a:ext cx="8786874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b="1" u="sng" dirty="0" smtClean="0"/>
              <a:t>Réalisation d’une coupe.</a:t>
            </a:r>
          </a:p>
          <a:p>
            <a:pPr>
              <a:buNone/>
            </a:pPr>
            <a:r>
              <a:rPr lang="fr-FR" sz="1800" i="1" dirty="0" smtClean="0"/>
              <a:t>A l’aide du professeur, f</a:t>
            </a:r>
            <a:r>
              <a:rPr lang="fr-FR" sz="1800" i="1" dirty="0" smtClean="0"/>
              <a:t>aire </a:t>
            </a:r>
            <a:r>
              <a:rPr lang="fr-FR" sz="1800" i="1" dirty="0" smtClean="0"/>
              <a:t>le branchement </a:t>
            </a:r>
            <a:r>
              <a:rPr lang="fr-FR" sz="1800" i="1" dirty="0" smtClean="0"/>
              <a:t>pour la mesure du courant I pendant une coupe.</a:t>
            </a:r>
          </a:p>
          <a:p>
            <a:pPr marL="0" indent="0">
              <a:buNone/>
            </a:pPr>
            <a:endParaRPr lang="fr-FR" sz="1800" i="1" dirty="0" smtClean="0"/>
          </a:p>
          <a:p>
            <a:pPr marL="0" indent="0">
              <a:buNone/>
            </a:pPr>
            <a:r>
              <a:rPr lang="fr-FR" sz="1200" i="1" dirty="0" smtClean="0"/>
              <a:t>NOTA : la mesure du courant sa fait avec </a:t>
            </a:r>
            <a:r>
              <a:rPr lang="fr-FR" sz="1200" i="1" dirty="0" smtClean="0"/>
              <a:t>une </a:t>
            </a:r>
            <a:r>
              <a:rPr lang="fr-FR" sz="1200" i="1" dirty="0" smtClean="0"/>
              <a:t>pince </a:t>
            </a:r>
            <a:r>
              <a:rPr lang="fr-FR" sz="1200" i="1" dirty="0" smtClean="0"/>
              <a:t>ampère métrique. </a:t>
            </a:r>
          </a:p>
          <a:p>
            <a:pPr marL="0" indent="0">
              <a:buNone/>
            </a:pPr>
            <a:endParaRPr lang="fr-FR" sz="1200" i="1" dirty="0" smtClean="0"/>
          </a:p>
          <a:p>
            <a:pPr marL="0" indent="0">
              <a:buNone/>
            </a:pPr>
            <a:r>
              <a:rPr lang="fr-FR" sz="1800" dirty="0" smtClean="0"/>
              <a:t>Paramétrer le logiciel  LATIS </a:t>
            </a:r>
            <a:r>
              <a:rPr lang="fr-FR" sz="1800" dirty="0" smtClean="0"/>
              <a:t>pour visualiser I = f(t).</a:t>
            </a:r>
            <a:endParaRPr lang="fr-FR" sz="1800" dirty="0" smtClean="0"/>
          </a:p>
          <a:p>
            <a:pPr marL="0" indent="0">
              <a:buNone/>
            </a:pPr>
            <a:r>
              <a:rPr lang="fr-FR" sz="1200" i="1" dirty="0" smtClean="0"/>
              <a:t>NOTA : voir fiche de paramétrage</a:t>
            </a:r>
            <a:r>
              <a:rPr lang="fr-FR" sz="1200" i="1" dirty="0" smtClean="0"/>
              <a:t>.</a:t>
            </a:r>
          </a:p>
          <a:p>
            <a:pPr marL="0" indent="0">
              <a:buNone/>
            </a:pPr>
            <a:endParaRPr lang="fr-FR" sz="1200" i="1" dirty="0" smtClean="0"/>
          </a:p>
          <a:p>
            <a:pPr marL="0" indent="0">
              <a:buNone/>
            </a:pPr>
            <a:endParaRPr lang="fr-FR" sz="1200" i="1" dirty="0" smtClean="0"/>
          </a:p>
          <a:p>
            <a:pPr marL="0" indent="0">
              <a:buNone/>
            </a:pPr>
            <a:endParaRPr lang="fr-FR" sz="1200" i="1" dirty="0" smtClean="0"/>
          </a:p>
          <a:p>
            <a:pPr marL="0" indent="0" algn="ctr">
              <a:buNone/>
            </a:pPr>
            <a:r>
              <a:rPr lang="fr-FR" sz="2000" i="1" dirty="0" smtClean="0">
                <a:solidFill>
                  <a:srgbClr val="FF0000"/>
                </a:solidFill>
              </a:rPr>
              <a:t>Courbe I = f(t) ici</a:t>
            </a:r>
            <a:endParaRPr lang="fr-FR" sz="2000" i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fr-FR" b="1" dirty="0" smtClean="0">
                <a:solidFill>
                  <a:srgbClr val="00B050"/>
                </a:solidFill>
              </a:rPr>
              <a:t>2 – Détermination de la puissance </a:t>
            </a:r>
            <a:r>
              <a:rPr lang="fr-FR" b="1" dirty="0" smtClean="0">
                <a:solidFill>
                  <a:srgbClr val="00B050"/>
                </a:solidFill>
              </a:rPr>
              <a:t>d’entrée </a:t>
            </a:r>
            <a:r>
              <a:rPr lang="fr-FR" b="1" dirty="0" err="1" smtClean="0">
                <a:solidFill>
                  <a:srgbClr val="00B050"/>
                </a:solidFill>
              </a:rPr>
              <a:t>Pe</a:t>
            </a:r>
            <a:endParaRPr lang="fr-FR" b="1" dirty="0">
              <a:solidFill>
                <a:srgbClr val="00B05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fr-FR" b="1" u="sng" dirty="0" smtClean="0"/>
              <a:t>Remarque</a:t>
            </a:r>
          </a:p>
          <a:p>
            <a:pPr>
              <a:buNone/>
            </a:pPr>
            <a:r>
              <a:rPr lang="fr-FR" sz="2800" dirty="0" smtClean="0"/>
              <a:t>On constate sur la courbe que le courant n’est appelé que lorsque la coupe </a:t>
            </a:r>
            <a:r>
              <a:rPr lang="fr-FR" sz="2800" dirty="0" smtClean="0"/>
              <a:t>*</a:t>
            </a:r>
            <a:r>
              <a:rPr lang="fr-FR" dirty="0" smtClean="0"/>
              <a:t>………………………………………..</a:t>
            </a:r>
            <a:endParaRPr lang="fr-FR" dirty="0" smtClean="0"/>
          </a:p>
          <a:p>
            <a:pPr>
              <a:buNone/>
            </a:pPr>
            <a:r>
              <a:rPr lang="fr-FR" sz="1200" i="1" dirty="0" smtClean="0"/>
              <a:t>*est effectuée, n’a pas lieu</a:t>
            </a:r>
          </a:p>
          <a:p>
            <a:pPr>
              <a:buNone/>
            </a:pPr>
            <a:endParaRPr lang="fr-FR" sz="2800" dirty="0" smtClean="0"/>
          </a:p>
          <a:p>
            <a:pPr>
              <a:buNone/>
            </a:pPr>
            <a:r>
              <a:rPr lang="fr-FR" sz="2800" dirty="0" smtClean="0"/>
              <a:t>Ce courant I (n’)est* ………...</a:t>
            </a:r>
          </a:p>
          <a:p>
            <a:pPr marL="0" indent="0">
              <a:buNone/>
            </a:pPr>
            <a:r>
              <a:rPr lang="fr-FR" sz="1200" i="1" dirty="0" smtClean="0"/>
              <a:t>*constant,  pas constant</a:t>
            </a:r>
            <a:endParaRPr lang="fr-FR" sz="1200" i="1" dirty="0" smtClean="0"/>
          </a:p>
          <a:p>
            <a:pPr>
              <a:buNone/>
            </a:pPr>
            <a:endParaRPr lang="fr-FR" sz="2800" dirty="0" smtClean="0"/>
          </a:p>
          <a:p>
            <a:pPr>
              <a:buNone/>
            </a:pPr>
            <a:endParaRPr lang="fr-FR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598</TotalTime>
  <Words>828</Words>
  <Application>Microsoft Office PowerPoint</Application>
  <PresentationFormat>Affichage à l'écran (4:3)</PresentationFormat>
  <Paragraphs>159</Paragraphs>
  <Slides>21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21</vt:i4>
      </vt:variant>
    </vt:vector>
  </HeadingPairs>
  <TitlesOfParts>
    <vt:vector size="22" baseType="lpstr">
      <vt:lpstr>Thème Office</vt:lpstr>
      <vt:lpstr>SECATEUR INFACO</vt:lpstr>
      <vt:lpstr>PROBLEMATIQUES</vt:lpstr>
      <vt:lpstr>SOMMAIRE</vt:lpstr>
      <vt:lpstr>1 – Présentation du système</vt:lpstr>
      <vt:lpstr>1 – Présentation du système</vt:lpstr>
      <vt:lpstr>2 – Détermination de la puissance d’entrée Pe</vt:lpstr>
      <vt:lpstr>2 – Détermination de la puissance d’entrée Pe</vt:lpstr>
      <vt:lpstr>2 – Détermination de la puissance d’entrée Pe</vt:lpstr>
      <vt:lpstr>2 – Détermination de la puissance d’entrée Pe</vt:lpstr>
      <vt:lpstr>2 – Détermination de la puissance d’entrée Pe</vt:lpstr>
      <vt:lpstr>3 – Calcul de l’énergie consommée pour une coupe Econs</vt:lpstr>
      <vt:lpstr>3 – Calcul de l’énergie consommée pour un cycle Econs</vt:lpstr>
      <vt:lpstr>3 – Calcul de l’énergie consommée pour un cycle Econs</vt:lpstr>
      <vt:lpstr>4 – Détermination de la puissance de sortie PS</vt:lpstr>
      <vt:lpstr>4 – Détermination de la puissance de sortie PS</vt:lpstr>
      <vt:lpstr>4 – Détermination de la puissance de sortie PS</vt:lpstr>
      <vt:lpstr>4 – Détermination de la puissance de sortie PS</vt:lpstr>
      <vt:lpstr>4 – Détermination de la puissance de sortie PS</vt:lpstr>
      <vt:lpstr>4 – Détermination de la puissance de sortie PS</vt:lpstr>
      <vt:lpstr>4 – Détermination de la puissance de sortie PS</vt:lpstr>
      <vt:lpstr>5 – Calcul du rendement énergétique 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NOM  + photo DU SYTEME</dc:title>
  <dc:creator>GRACZYK CHRISTOPHE</dc:creator>
  <cp:lastModifiedBy>asbatr</cp:lastModifiedBy>
  <cp:revision>101</cp:revision>
  <dcterms:created xsi:type="dcterms:W3CDTF">2015-04-16T09:27:11Z</dcterms:created>
  <dcterms:modified xsi:type="dcterms:W3CDTF">2016-11-04T16:40:55Z</dcterms:modified>
</cp:coreProperties>
</file>